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y="5143500" cx="9144000"/>
  <p:notesSz cx="6858000" cy="9144000"/>
  <p:embeddedFontLst>
    <p:embeddedFont>
      <p:font typeface="Open Sans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42" roundtripDataSignature="AMtx7mgvUAQwqX71sc/eznWF+oaL3WzK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italic.fntdata"/><Relationship Id="rId20" Type="http://schemas.openxmlformats.org/officeDocument/2006/relationships/slide" Target="slides/slide16.xml"/><Relationship Id="rId42" Type="http://customschemas.google.com/relationships/presentationmetadata" Target="metadata"/><Relationship Id="rId41" Type="http://schemas.openxmlformats.org/officeDocument/2006/relationships/font" Target="fonts/OpenSans-bold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font" Target="fonts/OpenSans-bold.fntdata"/><Relationship Id="rId16" Type="http://schemas.openxmlformats.org/officeDocument/2006/relationships/slide" Target="slides/slide12.xml"/><Relationship Id="rId38" Type="http://schemas.openxmlformats.org/officeDocument/2006/relationships/font" Target="fonts/OpenSans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9dd55731df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g9dd55731df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Informationsansvarig avgår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COVID avbröt ursprungliga planer för event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Sålt datahoodies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Hackathon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Syjunta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Datamaj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TDM Sittningen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4st pluggstugor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Beställt märken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5786f3335d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5786f3335d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5786f3335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5786f3335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5786f3335d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5786f3335d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5786f3335d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g15786f3335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Informationsansvarig avgår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COVID avbröt ursprungliga planer för event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Sålt datahoodies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Hackathon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Syjunta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Datamaj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TDM Sittningen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4st pluggstugor</a:t>
            </a:r>
            <a:endParaRPr sz="1400">
              <a:solidFill>
                <a:schemeClr val="dk1"/>
              </a:solidFill>
            </a:endParaRPr>
          </a:p>
          <a:p>
            <a:pPr indent="-317500" lvl="1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sv" sz="1400">
                <a:solidFill>
                  <a:schemeClr val="dk1"/>
                </a:solidFill>
              </a:rPr>
              <a:t>Beställt märken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28f8b967c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g128f8b967c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28f8b967c8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g128f8b967c8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28f8b967c8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g128f8b967c8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28f8b967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g128f8b967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9e65da4fd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g9e65da4fd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285484351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g128548435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f503aae1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gf503aae1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5786f3335d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g15786f3335d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5786f3335d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g15786f3335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5" name="Google Shape;31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9dd55731df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" name="Google Shape;342;g9dd55731df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2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3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3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3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Relationship Id="rId4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jpg"/><Relationship Id="rId4" Type="http://schemas.openxmlformats.org/officeDocument/2006/relationships/image" Target="../media/image1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jpg"/><Relationship Id="rId4" Type="http://schemas.openxmlformats.org/officeDocument/2006/relationships/image" Target="../media/image1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9dd55731df_0_45"/>
          <p:cNvSpPr txBox="1"/>
          <p:nvPr>
            <p:ph idx="1" type="subTitle"/>
          </p:nvPr>
        </p:nvSpPr>
        <p:spPr>
          <a:xfrm>
            <a:off x="10700" y="2070550"/>
            <a:ext cx="45174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sv">
                <a:solidFill>
                  <a:srgbClr val="000000"/>
                </a:solidFill>
              </a:rPr>
              <a:t>Onsdag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sv">
                <a:solidFill>
                  <a:srgbClr val="000000"/>
                </a:solidFill>
              </a:rPr>
              <a:t>2022-09-21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sv" sz="1800">
                <a:solidFill>
                  <a:srgbClr val="000000"/>
                </a:solidFill>
              </a:rPr>
              <a:t>18:30 A1545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55" name="Google Shape;55;g9dd55731df_0_45"/>
          <p:cNvSpPr/>
          <p:nvPr/>
        </p:nvSpPr>
        <p:spPr>
          <a:xfrm>
            <a:off x="0" y="-10700"/>
            <a:ext cx="91548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g9dd55731df_0_45"/>
          <p:cNvSpPr txBox="1"/>
          <p:nvPr>
            <p:ph type="ctrTitle"/>
          </p:nvPr>
        </p:nvSpPr>
        <p:spPr>
          <a:xfrm>
            <a:off x="311700" y="192550"/>
            <a:ext cx="85206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sv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Medlemsmöte 1</a:t>
            </a:r>
            <a:endParaRPr b="1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57" name="Google Shape;57;g9dd55731df_0_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8100" y="1371302"/>
            <a:ext cx="3842473" cy="3769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64" name="Google Shape;64;p2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behöriga utlysande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Godkännande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 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Adjungeringar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66" name="Google Shape;66;p2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3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73" name="Google Shape;73;p3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Mötets behöriga utlysande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Godkännande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 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Adjungeringar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3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3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82" name="Google Shape;82;p4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behöriga utlysande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Godkännande av Dagordning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 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Adjungeringar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p4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4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5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91" name="Google Shape;91;p5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behöriga utlysande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Godkännande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 av mötesordförande 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Adjungeringar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5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5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6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100" name="Google Shape;100;p6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behöriga utlysande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Godkännande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</a:t>
            </a:r>
            <a:r>
              <a:rPr b="1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Adjungeringar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6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6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7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109" name="Google Shape;109;p7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behöriga utlysande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Godkännande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</a:t>
            </a:r>
            <a:r>
              <a:rPr b="1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 av justerare tillika rösträknare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Adjungeringar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7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7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8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118" name="Google Shape;118;p8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behöriga utlysande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Godkännande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</a:t>
            </a:r>
            <a:r>
              <a:rPr b="1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Fastställande av dagordning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Adjungeringar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8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8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9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127" name="Google Shape;127;p9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behöriga utlysande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Godkännande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</a:t>
            </a:r>
            <a:r>
              <a:rPr b="1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Adjungeringar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9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9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0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136" name="Google Shape;136;p10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behöriga utlysande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Godkännande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</a:t>
            </a:r>
            <a:r>
              <a:rPr b="1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Adjungeringar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0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0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1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§1.	Mötesformalia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145" name="Google Shape;145;p11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§1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Mötesformalia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behöriga utlysande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Godkännande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mötesordförande</a:t>
            </a:r>
            <a:r>
              <a:rPr b="1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mötessekreterare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Val av justerare tillika rösträknare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Fastställande av dagordning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Föregående mötesprotokoll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Adjungeringar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Publicering på internet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11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1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Mötesformalia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2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2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§2.	Information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434343"/>
                </a:solidFill>
              </a:rPr>
              <a:t>§5.	Motioner</a:t>
            </a:r>
            <a:endParaRPr sz="15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54" name="Google Shape;154;p12"/>
          <p:cNvSpPr txBox="1"/>
          <p:nvPr/>
        </p:nvSpPr>
        <p:spPr>
          <a:xfrm>
            <a:off x="3706800" y="1544650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§2. Information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Rapporter från Styrelsen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12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2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Information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5786f3335d_0_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g15786f3335d_0_6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" id="163" name="Google Shape;163;g15786f3335d_0_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8576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g15786f3335d_0_63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﻿</a:t>
            </a:r>
            <a:endParaRPr/>
          </a:p>
        </p:txBody>
      </p:sp>
      <p:pic>
        <p:nvPicPr>
          <p:cNvPr descr="Image" id="165" name="Google Shape;165;g15786f3335d_0_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0375" y="595075"/>
            <a:ext cx="38576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g15786f3335d_0_63"/>
          <p:cNvSpPr txBox="1"/>
          <p:nvPr/>
        </p:nvSpPr>
        <p:spPr>
          <a:xfrm>
            <a:off x="4812775" y="7474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﻿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5786f3335d_0_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15786f3335d_0_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" id="173" name="Google Shape;173;g15786f3335d_0_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225" y="53000"/>
            <a:ext cx="38576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g15786f3335d_0_58"/>
          <p:cNvSpPr txBox="1"/>
          <p:nvPr/>
        </p:nvSpPr>
        <p:spPr>
          <a:xfrm>
            <a:off x="411625" y="205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﻿</a:t>
            </a:r>
            <a:endParaRPr/>
          </a:p>
        </p:txBody>
      </p:sp>
      <p:pic>
        <p:nvPicPr>
          <p:cNvPr descr="Image" id="175" name="Google Shape;175;g15786f3335d_0_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1475" y="-347625"/>
            <a:ext cx="38576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15786f3335d_0_58"/>
          <p:cNvSpPr txBox="1"/>
          <p:nvPr/>
        </p:nvSpPr>
        <p:spPr>
          <a:xfrm>
            <a:off x="4753875" y="-19522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﻿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5786f3335d_0_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15786f3335d_0_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" id="183" name="Google Shape;183;g15786f3335d_0_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250" y="129625"/>
            <a:ext cx="38576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15786f3335d_0_53"/>
          <p:cNvSpPr txBox="1"/>
          <p:nvPr/>
        </p:nvSpPr>
        <p:spPr>
          <a:xfrm>
            <a:off x="629650" y="28202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﻿</a:t>
            </a:r>
            <a:endParaRPr/>
          </a:p>
        </p:txBody>
      </p:sp>
      <p:pic>
        <p:nvPicPr>
          <p:cNvPr descr="Image" id="185" name="Google Shape;185;g15786f3335d_0_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8900" y="82475"/>
            <a:ext cx="38576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15786f3335d_0_53"/>
          <p:cNvSpPr txBox="1"/>
          <p:nvPr/>
        </p:nvSpPr>
        <p:spPr>
          <a:xfrm>
            <a:off x="5001300" y="2348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﻿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5786f3335d_0_40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15786f3335d_0_40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§2.	Information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434343"/>
                </a:solidFill>
              </a:rPr>
              <a:t>§5.	Motioner</a:t>
            </a:r>
            <a:endParaRPr sz="15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193" name="Google Shape;193;g15786f3335d_0_40"/>
          <p:cNvSpPr txBox="1"/>
          <p:nvPr/>
        </p:nvSpPr>
        <p:spPr>
          <a:xfrm>
            <a:off x="3706800" y="1544650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§2. Information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Rapporter från Styrelsen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g15786f3335d_0_40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15786f3335d_0_40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Information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28f8b967c8_0_10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128f8b967c8_0_10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§2.	Information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434343"/>
                </a:solidFill>
              </a:rPr>
              <a:t>§5.	Motioner</a:t>
            </a:r>
            <a:endParaRPr sz="15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02" name="Google Shape;202;g128f8b967c8_0_10"/>
          <p:cNvSpPr txBox="1"/>
          <p:nvPr/>
        </p:nvSpPr>
        <p:spPr>
          <a:xfrm>
            <a:off x="3706800" y="1544650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§2. Information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Rapporter från Styrelsen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Rapporter från Valberedningen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Rapporter från Projektgruppen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g128f8b967c8_0_10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g128f8b967c8_0_10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Information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28f8b967c8_0_18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128f8b967c8_0_18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§2.	Information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434343"/>
                </a:solidFill>
              </a:rPr>
              <a:t>§5.	Motioner</a:t>
            </a:r>
            <a:endParaRPr sz="15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11" name="Google Shape;211;g128f8b967c8_0_18"/>
          <p:cNvSpPr txBox="1"/>
          <p:nvPr/>
        </p:nvSpPr>
        <p:spPr>
          <a:xfrm>
            <a:off x="3706800" y="1544650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§2. Information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Rapporter från Styrelsen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Rapporter från Valberedningen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Rapporter från Projektgruppen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sv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1" lang="sv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Ingen projektgrupp</a:t>
            </a:r>
            <a:endParaRPr b="0" i="1" sz="14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g128f8b967c8_0_18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128f8b967c8_0_18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Information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28f8b967c8_0_26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128f8b967c8_0_26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rgbClr val="000000"/>
                </a:solidFill>
              </a:rPr>
              <a:t>$3.	Tidigare bordläggningar</a:t>
            </a:r>
            <a:endParaRPr b="1"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20" name="Google Shape;220;g128f8b967c8_0_26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sv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§3</a:t>
            </a: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Tidigare bordläggningar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sv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1" lang="sv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Inga tidigare bordläggningar</a:t>
            </a:r>
            <a:endParaRPr b="0" i="1" sz="14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g128f8b967c8_0_26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g128f8b967c8_0_26"/>
          <p:cNvSpPr txBox="1"/>
          <p:nvPr/>
        </p:nvSpPr>
        <p:spPr>
          <a:xfrm>
            <a:off x="566750" y="400900"/>
            <a:ext cx="65640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Tidigare bordläggningar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3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§4.	Propositioner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29" name="Google Shape;229;p13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sv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§4</a:t>
            </a:r>
            <a:r>
              <a:rPr b="1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Propositioner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sv" sz="14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Inga inkomna Propositioner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13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3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Propositioner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28f8b967c8_0_0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128f8b967c8_0_0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§4.	Propositioner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238" name="Google Shape;238;g128f8b967c8_0_0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Propositioner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39" name="Google Shape;239;g128f8b967c8_0_0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§4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Propositioner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Rambudgetproposition för verksamhetsåret 2022/2023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		Föredragande: DDOS Styrelsen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Bilaga: 2.4.1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DDOS Styrelse föreslår medlemsmötet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att</a:t>
            </a:r>
            <a:r>
              <a:rPr b="0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fastställa rambudgeten för verksamhetsår </a:t>
            </a:r>
            <a:r>
              <a:rPr b="0" i="0" lang="sv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20</a:t>
            </a:r>
            <a:r>
              <a:rPr b="0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22/2023 i enlighet med bilaga.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g128f8b967c8_0_0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4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4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§5.	Motioner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247" name="Google Shape;247;p14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§5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Motioner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Inga inkomna motioner</a:t>
            </a:r>
            <a:endParaRPr b="0" i="1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14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4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Motioner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5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5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§6.	Beslut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56" name="Google Shape;256;p15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Beslut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57" name="Google Shape;257;p15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§6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Beslut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AutoNum type="arabicPeriod"/>
            </a:pPr>
            <a:r>
              <a:rPr i="1" lang="sv">
                <a:solidFill>
                  <a:schemeClr val="dk2"/>
                </a:solidFill>
                <a:highlight>
                  <a:srgbClr val="FFFFFF"/>
                </a:highlight>
              </a:rPr>
              <a:t>Ändring i stadgarna från förra mötet</a:t>
            </a:r>
            <a:endParaRPr b="0" i="1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15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9e65da4fdd_0_0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g9e65da4fdd_0_0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§6.	Beslut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265" name="Google Shape;265;g9e65da4fdd_0_0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Beslut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66" name="Google Shape;266;g9e65da4fdd_0_0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§6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Beslut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AutoNum type="arabicPeriod"/>
            </a:pPr>
            <a:r>
              <a:rPr lang="sv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Ändring i stadgarna från förra mötet 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499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Föredragare: DASE styrelsen 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499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Bilaga: 1.3.1.1 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499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499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Förslag till beslut:</a:t>
            </a:r>
            <a:r>
              <a:rPr lang="sv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499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DASE styrelsen föreslår Föreningsmötet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499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49999" lvl="0" marL="8999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att	</a:t>
            </a:r>
            <a:r>
              <a:rPr lang="sv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Ändra stadgarna som visas enligt bilaga 1.3.1.1</a:t>
            </a:r>
            <a:endParaRPr b="1" sz="1600">
              <a:solidFill>
                <a:schemeClr val="dk1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g9e65da4fdd_0_0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285484351b_0_0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1285484351b_0_0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rgbClr val="000000"/>
                </a:solidFill>
              </a:rPr>
              <a:t>§7.	Personval</a:t>
            </a:r>
            <a:endParaRPr b="1"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74" name="Google Shape;274;g1285484351b_0_0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Personval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75" name="Google Shape;275;g1285484351b_0_0"/>
          <p:cNvSpPr txBox="1"/>
          <p:nvPr/>
        </p:nvSpPr>
        <p:spPr>
          <a:xfrm>
            <a:off x="3643600" y="1544650"/>
            <a:ext cx="5228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§7</a:t>
            </a:r>
            <a:r>
              <a:rPr b="1" i="0" lang="sv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1" i="0" lang="sv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Personval</a:t>
            </a:r>
            <a:endParaRPr b="0" i="1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sv">
                <a:solidFill>
                  <a:schemeClr val="dk2"/>
                </a:solidFill>
              </a:rPr>
              <a:t>Inga inkomna ärenden</a:t>
            </a:r>
            <a:endParaRPr i="1" sz="1200" u="none" cap="none" strike="noStrike">
              <a:solidFill>
                <a:schemeClr val="dk2"/>
              </a:solidFill>
            </a:endParaRPr>
          </a:p>
        </p:txBody>
      </p:sp>
      <p:pic>
        <p:nvPicPr>
          <p:cNvPr id="276" name="Google Shape;276;g1285484351b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8575" y="93725"/>
            <a:ext cx="1170250" cy="117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f503aae1c0_0_0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f503aae1c0_0_0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rgbClr val="000000"/>
                </a:solidFill>
              </a:rPr>
              <a:t>§7.	Personval</a:t>
            </a:r>
            <a:endParaRPr b="1"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83" name="Google Shape;283;gf503aae1c0_0_0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Personval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84" name="Google Shape;284;gf503aae1c0_0_0"/>
          <p:cNvSpPr txBox="1"/>
          <p:nvPr/>
        </p:nvSpPr>
        <p:spPr>
          <a:xfrm>
            <a:off x="3731975" y="1571925"/>
            <a:ext cx="5228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§7</a:t>
            </a:r>
            <a:r>
              <a:rPr b="1" i="0" lang="sv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1" i="0" lang="sv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Personval</a:t>
            </a:r>
            <a:endParaRPr b="0" i="1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arenR" startAt="3"/>
            </a:pPr>
            <a:r>
              <a:rPr b="1" i="0" lang="sv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Valberedning 2022/2023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sv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Föredragande: DDOS Styrelse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lphaLcParenR"/>
            </a:pPr>
            <a:r>
              <a:rPr b="0" i="0" lang="sv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Valberedning 1 - sammankallande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romanLcParenR"/>
            </a:pPr>
            <a:r>
              <a:rPr b="0" i="1" lang="sv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Niklas Sörensen-Söderbom</a:t>
            </a:r>
            <a:endParaRPr b="0" i="1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lphaLcParenR"/>
            </a:pPr>
            <a:r>
              <a:rPr b="0" i="0" lang="sv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Valberedning 2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AutoNum type="romanLcParenR"/>
            </a:pPr>
            <a:r>
              <a:rPr b="0" i="1" lang="sv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Olle Göransson</a:t>
            </a:r>
            <a:endParaRPr b="0" i="1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gf503aae1c0_0_0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0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20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rgbClr val="000000"/>
                </a:solidFill>
              </a:rPr>
              <a:t>§8.	Diskussion</a:t>
            </a:r>
            <a:endParaRPr b="1"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292" name="Google Shape;292;p20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Diskussion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93" name="Google Shape;293;p20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§8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Diskussion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500"/>
              <a:buFont typeface="Open Sans"/>
              <a:buAutoNum type="arabicPeriod"/>
            </a:pPr>
            <a:r>
              <a:rPr lang="sv" sz="15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DASE att bli en officiell schackklubb</a:t>
            </a:r>
            <a:endParaRPr sz="15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500"/>
              <a:buFont typeface="Open Sans"/>
              <a:buAutoNum type="arabicPeriod"/>
            </a:pPr>
            <a:r>
              <a:rPr lang="sv" sz="15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Nytt DASE märke</a:t>
            </a:r>
            <a:endParaRPr sz="15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20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5786f3335d_0_17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g15786f3335d_0_17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rgbClr val="000000"/>
                </a:solidFill>
              </a:rPr>
              <a:t>§8.	Diskussion</a:t>
            </a:r>
            <a:endParaRPr b="1"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301" name="Google Shape;301;g15786f3335d_0_17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Diskussion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02" name="Google Shape;302;g15786f3335d_0_17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§8</a:t>
            </a:r>
            <a:r>
              <a:rPr b="1" i="0" lang="sv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Diskussion</a:t>
            </a:r>
            <a:endParaRPr b="1" i="0" sz="16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2385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Open Sans"/>
              <a:buAutoNum type="arabicPeriod"/>
            </a:pPr>
            <a:r>
              <a:rPr lang="sv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DASE att bli en officiell schackklubb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5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		</a:t>
            </a:r>
            <a:r>
              <a:rPr lang="sv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Föredragare: DASE styrelse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	Bilagor: -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 har haft ett styrelsemöte angående att vi faktiskt har möjlighet att bli en officiell schackförening, men valde i tillfället att låta medlemmarna bestämma så vad tycker ni?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3" name="Google Shape;303;g15786f3335d_0_17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5786f3335d_0_26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g15786f3335d_0_26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rgbClr val="000000"/>
                </a:solidFill>
              </a:rPr>
              <a:t>§8.	Diskussion</a:t>
            </a:r>
            <a:endParaRPr b="1"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310" name="Google Shape;310;g15786f3335d_0_26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Diskussion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11" name="Google Shape;311;g15786f3335d_0_26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§8</a:t>
            </a:r>
            <a:r>
              <a:rPr b="1" i="0" lang="sv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Diskussion</a:t>
            </a:r>
            <a:endParaRPr b="1" i="0" sz="16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2. 	Nytt DASE märke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5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		</a:t>
            </a:r>
            <a:r>
              <a:rPr lang="sv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Föredragare: DASE styrelse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		Bilagor: -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 har börjat fundera på nästa års DASE märke (2023) och undrar om ni har några ideér eller tankar kring hur ni vill utforma det märket.</a:t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12" name="Google Shape;312;g15786f3335d_0_26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1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1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sv" sz="1500">
                <a:solidFill>
                  <a:srgbClr val="000000"/>
                </a:solidFill>
              </a:rPr>
              <a:t>§9.	Övriga frågor</a:t>
            </a:r>
            <a:endParaRPr b="1"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§10.	Avslutande formalia</a:t>
            </a:r>
            <a:endParaRPr>
              <a:solidFill>
                <a:srgbClr val="666666"/>
              </a:solidFill>
            </a:endParaRPr>
          </a:p>
        </p:txBody>
      </p:sp>
      <p:sp>
        <p:nvSpPr>
          <p:cNvPr id="319" name="Google Shape;319;p21"/>
          <p:cNvSpPr txBox="1"/>
          <p:nvPr/>
        </p:nvSpPr>
        <p:spPr>
          <a:xfrm>
            <a:off x="566750" y="400900"/>
            <a:ext cx="45492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Övriga frågor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20" name="Google Shape;320;p21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§8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Övriga frågor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Inga inkomna övriga frågor</a:t>
            </a:r>
            <a:endParaRPr b="0" i="1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21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2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2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rgbClr val="000000"/>
                </a:solidFill>
              </a:rPr>
              <a:t>§10.	Avslutande formalia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328" name="Google Shape;328;p22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§9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Avslutande formalia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Nästa möte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sv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Medlemsmöte 2 under läsperiod 2 eller 3 2022/2023.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Mötets avslutande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9" name="Google Shape;329;p22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2"/>
          <p:cNvSpPr txBox="1"/>
          <p:nvPr/>
        </p:nvSpPr>
        <p:spPr>
          <a:xfrm>
            <a:off x="566750" y="400900"/>
            <a:ext cx="62235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Avslutande 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3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3"/>
          <p:cNvSpPr txBox="1"/>
          <p:nvPr>
            <p:ph idx="1" type="body"/>
          </p:nvPr>
        </p:nvSpPr>
        <p:spPr>
          <a:xfrm>
            <a:off x="258200" y="1517500"/>
            <a:ext cx="30459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§1.	Mötesformalia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§2.	Information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$3.	Tidigare bordläggningar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§4.	Propositioner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>
                <a:solidFill>
                  <a:srgbClr val="666666"/>
                </a:solidFill>
              </a:rPr>
              <a:t>§5.	Motioner</a:t>
            </a:r>
            <a:endParaRPr sz="15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§6.	Beslut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§7.	Personval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§8.	Diskussion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lang="sv" sz="1500"/>
              <a:t>§9.	Övriga frågor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</a:pPr>
            <a:r>
              <a:rPr b="1" lang="sv" sz="1500">
                <a:solidFill>
                  <a:schemeClr val="dk1"/>
                </a:solidFill>
              </a:rPr>
              <a:t>§10.	Avslutande formalia</a:t>
            </a:r>
            <a:endParaRPr sz="1500">
              <a:solidFill>
                <a:srgbClr val="666666"/>
              </a:solidFill>
            </a:endParaRPr>
          </a:p>
        </p:txBody>
      </p:sp>
      <p:sp>
        <p:nvSpPr>
          <p:cNvPr id="337" name="Google Shape;337;p23"/>
          <p:cNvSpPr txBox="1"/>
          <p:nvPr/>
        </p:nvSpPr>
        <p:spPr>
          <a:xfrm>
            <a:off x="3731975" y="1571925"/>
            <a:ext cx="5261100" cy="3464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sv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§9</a:t>
            </a: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Avslutande formalia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rabicPeriod"/>
            </a:pPr>
            <a:r>
              <a:rPr b="0" i="0" lang="sv" sz="16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Nästa möte</a:t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AutoNum type="arabicPeriod"/>
            </a:pPr>
            <a:r>
              <a:rPr b="1" i="0" lang="sv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Mötets avslutande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8" name="Google Shape;338;p23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7608575" y="93725"/>
            <a:ext cx="1170248" cy="1170248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3"/>
          <p:cNvSpPr txBox="1"/>
          <p:nvPr/>
        </p:nvSpPr>
        <p:spPr>
          <a:xfrm>
            <a:off x="566750" y="400900"/>
            <a:ext cx="6223500" cy="5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sv" sz="3600" u="none" cap="none" strike="noStrike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Avslutande formalia</a:t>
            </a:r>
            <a:endParaRPr b="0" i="0" sz="3600" u="none" cap="none" strike="noStrike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g9dd55731df_0_37"/>
          <p:cNvPicPr preferRelativeResize="0"/>
          <p:nvPr/>
        </p:nvPicPr>
        <p:blipFill rotWithShape="1">
          <a:blip r:embed="rId3">
            <a:alphaModFix/>
          </a:blip>
          <a:srcRect b="0" l="951" r="951" t="0"/>
          <a:stretch/>
        </p:blipFill>
        <p:spPr>
          <a:xfrm>
            <a:off x="2772387" y="1444550"/>
            <a:ext cx="3620623" cy="362062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g9dd55731df_0_37"/>
          <p:cNvSpPr/>
          <p:nvPr/>
        </p:nvSpPr>
        <p:spPr>
          <a:xfrm>
            <a:off x="10700" y="-10700"/>
            <a:ext cx="9144000" cy="137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g9dd55731df_0_37"/>
          <p:cNvSpPr txBox="1"/>
          <p:nvPr>
            <p:ph type="ctrTitle"/>
          </p:nvPr>
        </p:nvSpPr>
        <p:spPr>
          <a:xfrm>
            <a:off x="311700" y="192550"/>
            <a:ext cx="85206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sv">
                <a:solidFill>
                  <a:srgbClr val="FFD340"/>
                </a:solidFill>
                <a:latin typeface="Courier New"/>
                <a:ea typeface="Courier New"/>
                <a:cs typeface="Courier New"/>
                <a:sym typeface="Courier New"/>
              </a:rPr>
              <a:t>Mötet Avslutat</a:t>
            </a:r>
            <a:endParaRPr b="1">
              <a:solidFill>
                <a:srgbClr val="FFD34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